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70" r:id="rId4"/>
    <p:sldId id="273" r:id="rId5"/>
    <p:sldId id="271" r:id="rId6"/>
    <p:sldId id="260" r:id="rId7"/>
    <p:sldId id="268" r:id="rId8"/>
    <p:sldId id="272" r:id="rId9"/>
    <p:sldId id="261" r:id="rId10"/>
    <p:sldId id="263" r:id="rId11"/>
    <p:sldId id="264" r:id="rId12"/>
    <p:sldId id="265" r:id="rId13"/>
    <p:sldId id="266" r:id="rId14"/>
    <p:sldId id="276" r:id="rId15"/>
    <p:sldId id="274" r:id="rId16"/>
    <p:sldId id="275" r:id="rId17"/>
    <p:sldId id="278" r:id="rId18"/>
    <p:sldId id="277" r:id="rId19"/>
    <p:sldId id="279" r:id="rId20"/>
    <p:sldId id="280"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1" d="100"/>
          <a:sy n="51" d="100"/>
        </p:scale>
        <p:origin x="-135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jpe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jpe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91EA1AB-0406-4677-A68E-26FC3F21A46F}" type="datetimeFigureOut">
              <a:rPr lang="en-US" smtClean="0"/>
              <a:t>02-Aug-23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7729295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1EA1AB-0406-4677-A68E-26FC3F21A46F}" type="datetimeFigureOut">
              <a:rPr lang="en-US" smtClean="0"/>
              <a:t>02-Aug-23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2304545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1EA1AB-0406-4677-A68E-26FC3F21A46F}" type="datetimeFigureOut">
              <a:rPr lang="en-US" smtClean="0"/>
              <a:t>02-Aug-23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402976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91EA1AB-0406-4677-A68E-26FC3F21A46F}" type="datetimeFigureOut">
              <a:rPr lang="en-US" smtClean="0"/>
              <a:t>02-Aug-23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3421804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91EA1AB-0406-4677-A68E-26FC3F21A46F}" type="datetimeFigureOut">
              <a:rPr lang="en-US" smtClean="0"/>
              <a:t>02-Aug-23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669535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91EA1AB-0406-4677-A68E-26FC3F21A46F}" type="datetimeFigureOut">
              <a:rPr lang="en-US" smtClean="0"/>
              <a:t>02-Aug-23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3765915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91EA1AB-0406-4677-A68E-26FC3F21A46F}" type="datetimeFigureOut">
              <a:rPr lang="en-US" smtClean="0"/>
              <a:t>02-Aug-23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1937443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91EA1AB-0406-4677-A68E-26FC3F21A46F}" type="datetimeFigureOut">
              <a:rPr lang="en-US" smtClean="0"/>
              <a:t>02-Aug-23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3572098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1EA1AB-0406-4677-A68E-26FC3F21A46F}" type="datetimeFigureOut">
              <a:rPr lang="en-US" smtClean="0"/>
              <a:t>02-Aug-23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16154322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EA1AB-0406-4677-A68E-26FC3F21A46F}" type="datetimeFigureOut">
              <a:rPr lang="en-US" smtClean="0"/>
              <a:t>02-Aug-23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12277828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91EA1AB-0406-4677-A68E-26FC3F21A46F}" type="datetimeFigureOut">
              <a:rPr lang="en-US" smtClean="0"/>
              <a:t>02-Aug-23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834BB8F-8B70-4F5B-8D72-EFDD9706067C}" type="slidenum">
              <a:rPr lang="en-US" smtClean="0"/>
              <a:t>‹#›</a:t>
            </a:fld>
            <a:endParaRPr lang="en-US"/>
          </a:p>
        </p:txBody>
      </p:sp>
    </p:spTree>
    <p:extLst>
      <p:ext uri="{BB962C8B-B14F-4D97-AF65-F5344CB8AC3E}">
        <p14:creationId xmlns:p14="http://schemas.microsoft.com/office/powerpoint/2010/main" val="1073393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1EA1AB-0406-4677-A68E-26FC3F21A46F}" type="datetimeFigureOut">
              <a:rPr lang="en-US" smtClean="0"/>
              <a:t>02-Aug-23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34BB8F-8B70-4F5B-8D72-EFDD9706067C}" type="slidenum">
              <a:rPr lang="en-US" smtClean="0"/>
              <a:t>‹#›</a:t>
            </a:fld>
            <a:endParaRPr lang="en-US"/>
          </a:p>
        </p:txBody>
      </p:sp>
    </p:spTree>
    <p:extLst>
      <p:ext uri="{BB962C8B-B14F-4D97-AF65-F5344CB8AC3E}">
        <p14:creationId xmlns:p14="http://schemas.microsoft.com/office/powerpoint/2010/main" val="18435174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en.wikipedia.org/wiki/Paired_difference_test" TargetMode="External"/><Relationship Id="rId3" Type="http://schemas.openxmlformats.org/officeDocument/2006/relationships/hyperlink" Target="https://en.wikipedia.org/wiki/Statistical_hypothesis_testing" TargetMode="External"/><Relationship Id="rId7" Type="http://schemas.openxmlformats.org/officeDocument/2006/relationships/hyperlink" Target="https://en.wikipedia.org/wiki/Wilcoxon_signed-rank_test#cite_note-2" TargetMode="External"/><Relationship Id="rId2" Type="http://schemas.openxmlformats.org/officeDocument/2006/relationships/hyperlink" Target="https://en.wikipedia.org/wiki/Non-parametric_statistics" TargetMode="External"/><Relationship Id="rId1" Type="http://schemas.openxmlformats.org/officeDocument/2006/relationships/slideLayout" Target="../slideLayouts/slideLayout2.xml"/><Relationship Id="rId6" Type="http://schemas.openxmlformats.org/officeDocument/2006/relationships/hyperlink" Target="https://en.wikipedia.org/wiki/Student%27s_t-test" TargetMode="External"/><Relationship Id="rId5" Type="http://schemas.openxmlformats.org/officeDocument/2006/relationships/hyperlink" Target="https://en.wikipedia.org/wiki/Wilcoxon_signed-rank_test#cite_note-Conover-1" TargetMode="External"/><Relationship Id="rId4" Type="http://schemas.openxmlformats.org/officeDocument/2006/relationships/hyperlink" Target="https://en.wikipedia.org/wiki/Location_paramete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9600" y="609600"/>
            <a:ext cx="7772400" cy="1470025"/>
          </a:xfrm>
        </p:spPr>
        <p:txBody>
          <a:bodyPr/>
          <a:lstStyle/>
          <a:p>
            <a:r>
              <a:rPr lang="en-US" b="1" dirty="0" smtClean="0">
                <a:latin typeface="Times New Roman" pitchFamily="18" charset="0"/>
                <a:cs typeface="Times New Roman" pitchFamily="18" charset="0"/>
              </a:rPr>
              <a:t>Non-Parametric Test</a:t>
            </a:r>
            <a:endParaRPr lang="en-US" b="1" dirty="0">
              <a:latin typeface="Times New Roman" pitchFamily="18" charset="0"/>
              <a:cs typeface="Times New Roman" pitchFamily="18" charset="0"/>
            </a:endParaRPr>
          </a:p>
        </p:txBody>
      </p:sp>
      <p:sp>
        <p:nvSpPr>
          <p:cNvPr id="3" name="Subtitle 2"/>
          <p:cNvSpPr>
            <a:spLocks noGrp="1"/>
          </p:cNvSpPr>
          <p:nvPr>
            <p:ph type="subTitle" idx="1"/>
          </p:nvPr>
        </p:nvSpPr>
        <p:spPr/>
        <p:txBody>
          <a:bodyPr/>
          <a:lstStyle/>
          <a:p>
            <a:r>
              <a:rPr lang="en-US" b="1" dirty="0" smtClean="0">
                <a:solidFill>
                  <a:schemeClr val="tx1"/>
                </a:solidFill>
                <a:latin typeface="Times New Roman" pitchFamily="18" charset="0"/>
                <a:cs typeface="Times New Roman" pitchFamily="18" charset="0"/>
              </a:rPr>
              <a:t>Md. </a:t>
            </a:r>
            <a:r>
              <a:rPr lang="en-US" b="1" dirty="0" err="1" smtClean="0">
                <a:solidFill>
                  <a:schemeClr val="tx1"/>
                </a:solidFill>
                <a:latin typeface="Times New Roman" pitchFamily="18" charset="0"/>
                <a:cs typeface="Times New Roman" pitchFamily="18" charset="0"/>
              </a:rPr>
              <a:t>Aminul</a:t>
            </a:r>
            <a:r>
              <a:rPr lang="en-US" b="1" dirty="0" smtClean="0">
                <a:solidFill>
                  <a:schemeClr val="tx1"/>
                </a:solidFill>
                <a:latin typeface="Times New Roman" pitchFamily="18" charset="0"/>
                <a:cs typeface="Times New Roman" pitchFamily="18" charset="0"/>
              </a:rPr>
              <a:t> </a:t>
            </a:r>
            <a:r>
              <a:rPr lang="en-US" b="1" dirty="0" err="1" smtClean="0">
                <a:solidFill>
                  <a:schemeClr val="tx1"/>
                </a:solidFill>
                <a:latin typeface="Times New Roman" pitchFamily="18" charset="0"/>
                <a:cs typeface="Times New Roman" pitchFamily="18" charset="0"/>
              </a:rPr>
              <a:t>Hoque</a:t>
            </a:r>
            <a:r>
              <a:rPr lang="en-US" b="1" dirty="0" smtClean="0">
                <a:solidFill>
                  <a:schemeClr val="tx1"/>
                </a:solidFill>
                <a:latin typeface="Times New Roman" pitchFamily="18" charset="0"/>
                <a:cs typeface="Times New Roman" pitchFamily="18" charset="0"/>
              </a:rPr>
              <a:t>, PhD</a:t>
            </a:r>
            <a:endParaRPr lang="en-US" b="1" dirty="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8809542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1143000"/>
          </a:xfrm>
        </p:spPr>
        <p:txBody>
          <a:bodyPr/>
          <a:lstStyle/>
          <a:p>
            <a:r>
              <a:rPr lang="en-US" dirty="0" smtClean="0"/>
              <a:t>Median Test</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2400" y="914400"/>
            <a:ext cx="8839200" cy="5715000"/>
          </a:xfrm>
        </p:spPr>
      </p:pic>
    </p:spTree>
    <p:extLst>
      <p:ext uri="{BB962C8B-B14F-4D97-AF65-F5344CB8AC3E}">
        <p14:creationId xmlns:p14="http://schemas.microsoft.com/office/powerpoint/2010/main" val="3657611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Mann-Whitney-Wilcoxon test </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04800" y="990600"/>
            <a:ext cx="8610600" cy="5867400"/>
          </a:xfrm>
        </p:spPr>
      </p:pic>
    </p:spTree>
    <p:extLst>
      <p:ext uri="{BB962C8B-B14F-4D97-AF65-F5344CB8AC3E}">
        <p14:creationId xmlns:p14="http://schemas.microsoft.com/office/powerpoint/2010/main" val="33727114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Sign Test</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8600" y="957274"/>
            <a:ext cx="8610599" cy="5748326"/>
          </a:xfrm>
        </p:spPr>
      </p:pic>
    </p:spTree>
    <p:extLst>
      <p:ext uri="{BB962C8B-B14F-4D97-AF65-F5344CB8AC3E}">
        <p14:creationId xmlns:p14="http://schemas.microsoft.com/office/powerpoint/2010/main" val="2706521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lstStyle/>
          <a:p>
            <a:r>
              <a:rPr lang="en-US" dirty="0" err="1" smtClean="0"/>
              <a:t>Cont</a:t>
            </a:r>
            <a:r>
              <a:rPr lang="en-US" dirty="0" smtClean="0"/>
              <a:t>…</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2400" y="762000"/>
            <a:ext cx="8839199" cy="5943600"/>
          </a:xfrm>
        </p:spPr>
      </p:pic>
    </p:spTree>
    <p:extLst>
      <p:ext uri="{BB962C8B-B14F-4D97-AF65-F5344CB8AC3E}">
        <p14:creationId xmlns:p14="http://schemas.microsoft.com/office/powerpoint/2010/main" val="3257988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67000"/>
            <a:ext cx="8229600" cy="1143000"/>
          </a:xfrm>
        </p:spPr>
        <p:txBody>
          <a:bodyPr>
            <a:normAutofit fontScale="90000"/>
          </a:bodyPr>
          <a:lstStyle/>
          <a:p>
            <a:r>
              <a:rPr lang="en-US" dirty="0" smtClean="0"/>
              <a:t>https://www.statisticssolutions.com/free-resources/directory-of-statistical-analyses/sign-test/</a:t>
            </a:r>
            <a:endParaRPr lang="en-US" dirty="0"/>
          </a:p>
        </p:txBody>
      </p:sp>
    </p:spTree>
    <p:extLst>
      <p:ext uri="{BB962C8B-B14F-4D97-AF65-F5344CB8AC3E}">
        <p14:creationId xmlns:p14="http://schemas.microsoft.com/office/powerpoint/2010/main" val="758025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698292"/>
            <a:ext cx="8382000" cy="5909310"/>
          </a:xfrm>
          <a:prstGeom prst="rect">
            <a:avLst/>
          </a:prstGeom>
        </p:spPr>
        <p:txBody>
          <a:bodyPr wrap="square">
            <a:spAutoFit/>
          </a:bodyPr>
          <a:lstStyle/>
          <a:p>
            <a:r>
              <a:rPr lang="en-US" b="1" i="0" dirty="0" smtClean="0">
                <a:solidFill>
                  <a:srgbClr val="4C5F6F"/>
                </a:solidFill>
                <a:effectLst/>
                <a:latin typeface="Roboto"/>
              </a:rPr>
              <a:t>Sign Test</a:t>
            </a:r>
          </a:p>
          <a:p>
            <a:r>
              <a:rPr lang="en-US" b="0" i="0" dirty="0" smtClean="0">
                <a:solidFill>
                  <a:srgbClr val="4C5F6F"/>
                </a:solidFill>
                <a:effectLst/>
                <a:latin typeface="Roboto"/>
              </a:rPr>
              <a:t>The </a:t>
            </a:r>
            <a:r>
              <a:rPr lang="en-US" b="1" i="0" dirty="0" smtClean="0">
                <a:solidFill>
                  <a:srgbClr val="4C5F6F"/>
                </a:solidFill>
                <a:effectLst/>
                <a:latin typeface="Roboto"/>
              </a:rPr>
              <a:t>Sign test</a:t>
            </a:r>
            <a:r>
              <a:rPr lang="en-US" b="0" i="0" dirty="0" smtClean="0">
                <a:solidFill>
                  <a:srgbClr val="4C5F6F"/>
                </a:solidFill>
                <a:effectLst/>
                <a:latin typeface="Roboto"/>
              </a:rPr>
              <a:t> is a non-parametric test that is used to test whether or not two groups are equally sized.  The sign test is used when dependent samples are ordered in pairs, where the bivariate random variables are mutually independent  It is based on the direction of the plus and minus sign of the observation, and not on their numerical magnitude.  It is also called the binominal sign test, with </a:t>
            </a:r>
            <a:r>
              <a:rPr lang="en-US" b="0" i="1" dirty="0" smtClean="0">
                <a:solidFill>
                  <a:srgbClr val="4C5F6F"/>
                </a:solidFill>
                <a:effectLst/>
                <a:latin typeface="Roboto"/>
              </a:rPr>
              <a:t>p</a:t>
            </a:r>
            <a:r>
              <a:rPr lang="en-US" b="0" i="0" dirty="0" smtClean="0">
                <a:solidFill>
                  <a:srgbClr val="4C5F6F"/>
                </a:solidFill>
                <a:effectLst/>
                <a:latin typeface="Roboto"/>
              </a:rPr>
              <a:t> = .5.. The sign test is considered a weaker test, because it tests the pair value below or above the median and it does not measure the pair difference.  The sign test is available in SPSS: click “menu,” select “analysis,” then click on “nonparametric,” and choose “two related sample” and “sign test.</a:t>
            </a:r>
            <a:br>
              <a:rPr lang="en-US" b="0" i="0" dirty="0" smtClean="0">
                <a:solidFill>
                  <a:srgbClr val="4C5F6F"/>
                </a:solidFill>
                <a:effectLst/>
                <a:latin typeface="Roboto"/>
              </a:rPr>
            </a:br>
            <a:endParaRPr lang="en-US" b="0" i="0" dirty="0" smtClean="0">
              <a:solidFill>
                <a:srgbClr val="4C5F6F"/>
              </a:solidFill>
              <a:effectLst/>
              <a:latin typeface="Roboto"/>
            </a:endParaRPr>
          </a:p>
          <a:p>
            <a:r>
              <a:rPr lang="en-US" b="1" i="0" dirty="0" smtClean="0">
                <a:solidFill>
                  <a:srgbClr val="4C5F6F"/>
                </a:solidFill>
                <a:effectLst/>
                <a:latin typeface="Roboto"/>
              </a:rPr>
              <a:t>Questions Answered:</a:t>
            </a:r>
            <a:endParaRPr lang="en-US" b="0" i="0" dirty="0" smtClean="0">
              <a:solidFill>
                <a:srgbClr val="4C5F6F"/>
              </a:solidFill>
              <a:effectLst/>
              <a:latin typeface="Roboto"/>
            </a:endParaRPr>
          </a:p>
          <a:p>
            <a:r>
              <a:rPr lang="en-US" b="0" i="0" dirty="0" smtClean="0">
                <a:solidFill>
                  <a:srgbClr val="4C5F6F"/>
                </a:solidFill>
                <a:effectLst/>
                <a:latin typeface="Roboto"/>
              </a:rPr>
              <a:t>Which product of soda (Pepsi vs. Coke) is preferred among a group of 10 consumers?</a:t>
            </a:r>
          </a:p>
          <a:p>
            <a:r>
              <a:rPr lang="en-US" b="1" i="0" dirty="0" smtClean="0">
                <a:solidFill>
                  <a:srgbClr val="4C5F6F"/>
                </a:solidFill>
                <a:effectLst/>
                <a:latin typeface="Roboto"/>
              </a:rPr>
              <a:t>Assumptions:</a:t>
            </a:r>
            <a:endParaRPr lang="en-US" b="0" i="0" dirty="0" smtClean="0">
              <a:solidFill>
                <a:srgbClr val="4C5F6F"/>
              </a:solidFill>
              <a:effectLst/>
              <a:latin typeface="Roboto"/>
            </a:endParaRPr>
          </a:p>
          <a:p>
            <a:pPr>
              <a:buFont typeface="Arial"/>
              <a:buChar char="•"/>
            </a:pPr>
            <a:r>
              <a:rPr lang="en-US" b="1" i="0" dirty="0" smtClean="0">
                <a:solidFill>
                  <a:srgbClr val="4C5F6F"/>
                </a:solidFill>
                <a:effectLst/>
                <a:latin typeface="Roboto"/>
              </a:rPr>
              <a:t>Data distribution:</a:t>
            </a:r>
            <a:r>
              <a:rPr lang="en-US" b="0" i="0" dirty="0" smtClean="0">
                <a:solidFill>
                  <a:srgbClr val="4C5F6F"/>
                </a:solidFill>
                <a:effectLst/>
                <a:latin typeface="Roboto"/>
              </a:rPr>
              <a:t> The Sign test is a non–parametric (distribution free) test, so we do not assume that the data is normally distributed.</a:t>
            </a:r>
          </a:p>
          <a:p>
            <a:pPr>
              <a:buFont typeface="Arial"/>
              <a:buChar char="•"/>
            </a:pPr>
            <a:r>
              <a:rPr lang="en-US" b="1" i="0" dirty="0" smtClean="0">
                <a:solidFill>
                  <a:srgbClr val="4C5F6F"/>
                </a:solidFill>
                <a:effectLst/>
                <a:latin typeface="Roboto"/>
              </a:rPr>
              <a:t>Two sample:</a:t>
            </a:r>
            <a:r>
              <a:rPr lang="en-US" b="0" i="0" dirty="0" smtClean="0">
                <a:solidFill>
                  <a:srgbClr val="4C5F6F"/>
                </a:solidFill>
                <a:effectLst/>
                <a:latin typeface="Roboto"/>
              </a:rPr>
              <a:t> Data should be from two samples.  The population may differ for the two samples.</a:t>
            </a:r>
          </a:p>
          <a:p>
            <a:pPr>
              <a:buFont typeface="Arial"/>
              <a:buChar char="•"/>
            </a:pPr>
            <a:r>
              <a:rPr lang="en-US" b="1" i="0" dirty="0" smtClean="0">
                <a:solidFill>
                  <a:srgbClr val="4C5F6F"/>
                </a:solidFill>
                <a:effectLst/>
                <a:latin typeface="Roboto"/>
              </a:rPr>
              <a:t>Dependent sample:</a:t>
            </a:r>
            <a:r>
              <a:rPr lang="en-US" b="0" i="0" dirty="0" smtClean="0">
                <a:solidFill>
                  <a:srgbClr val="4C5F6F"/>
                </a:solidFill>
                <a:effectLst/>
                <a:latin typeface="Roboto"/>
              </a:rPr>
              <a:t> Dependent samples should be a paired sample or matched. Also known as ‘before–after’ sample.</a:t>
            </a:r>
            <a:endParaRPr lang="en-US" b="0" i="0" dirty="0">
              <a:solidFill>
                <a:srgbClr val="4C5F6F"/>
              </a:solidFill>
              <a:effectLst/>
              <a:latin typeface="Roboto"/>
            </a:endParaRPr>
          </a:p>
        </p:txBody>
      </p:sp>
    </p:spTree>
    <p:extLst>
      <p:ext uri="{BB962C8B-B14F-4D97-AF65-F5344CB8AC3E}">
        <p14:creationId xmlns:p14="http://schemas.microsoft.com/office/powerpoint/2010/main" val="39929028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ChangeArrowheads="1"/>
          </p:cNvSpPr>
          <p:nvPr/>
        </p:nvSpPr>
        <p:spPr bwMode="auto">
          <a:xfrm>
            <a:off x="63500" y="-308281"/>
            <a:ext cx="9080500" cy="611890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38050" tIns="0" rIns="0" bIns="23805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dirty="0" smtClean="0">
              <a:ln>
                <a:noFill/>
              </a:ln>
              <a:solidFill>
                <a:srgbClr val="4C5F6F"/>
              </a:solidFill>
              <a:effectLst/>
              <a:latin typeface="Roboto"/>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dirty="0" smtClean="0">
                <a:ln>
                  <a:noFill/>
                </a:ln>
                <a:solidFill>
                  <a:srgbClr val="4C5F6F"/>
                </a:solidFill>
                <a:effectLst/>
                <a:latin typeface="Times New Roman" pitchFamily="18" charset="0"/>
                <a:cs typeface="Times New Roman" pitchFamily="18" charset="0"/>
              </a:rPr>
              <a:t>Types of sign test:</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2800" b="0" i="0" u="none" strike="noStrike" cap="none" normalizeH="0" baseline="0" dirty="0" smtClean="0">
              <a:ln>
                <a:noFill/>
              </a:ln>
              <a:solidFill>
                <a:schemeClr val="tx1"/>
              </a:solidFill>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sz="2800" b="1" i="0" u="none" strike="noStrike" cap="none" normalizeH="0" baseline="0" dirty="0" smtClean="0">
                <a:ln>
                  <a:noFill/>
                </a:ln>
                <a:solidFill>
                  <a:srgbClr val="4C5F6F"/>
                </a:solidFill>
                <a:effectLst/>
                <a:latin typeface="Times New Roman" pitchFamily="18" charset="0"/>
                <a:cs typeface="Times New Roman" pitchFamily="18" charset="0"/>
              </a:rPr>
              <a:t>One sample: </a:t>
            </a:r>
            <a:r>
              <a:rPr kumimoji="0" lang="en-US" sz="2800" b="0" i="0" u="none" strike="noStrike" cap="none" normalizeH="0" baseline="0" dirty="0" smtClean="0">
                <a:ln>
                  <a:noFill/>
                </a:ln>
                <a:solidFill>
                  <a:srgbClr val="4C5F6F"/>
                </a:solidFill>
                <a:effectLst/>
                <a:latin typeface="Times New Roman" pitchFamily="18" charset="0"/>
                <a:cs typeface="Times New Roman" pitchFamily="18" charset="0"/>
              </a:rPr>
              <a:t>We set up the hypothesis so that + and – signs are the values of random  variables having equal size.</a:t>
            </a: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sz="2800" b="0" i="0" u="none" strike="noStrike" cap="none" normalizeH="0" baseline="0" dirty="0" smtClean="0">
              <a:ln>
                <a:noFill/>
              </a:ln>
              <a:solidFill>
                <a:srgbClr val="4C5F6F"/>
              </a:solidFill>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sz="2800" b="1" i="0" u="none" strike="noStrike" cap="none" normalizeH="0" baseline="0" dirty="0" smtClean="0">
                <a:ln>
                  <a:noFill/>
                </a:ln>
                <a:solidFill>
                  <a:srgbClr val="4C5F6F"/>
                </a:solidFill>
                <a:effectLst/>
                <a:latin typeface="Times New Roman" pitchFamily="18" charset="0"/>
                <a:cs typeface="Times New Roman" pitchFamily="18" charset="0"/>
              </a:rPr>
              <a:t>Paired sample:</a:t>
            </a:r>
            <a:r>
              <a:rPr kumimoji="0" lang="en-US" sz="2800" b="0" i="0" u="none" strike="noStrike" cap="none" normalizeH="0" baseline="0" dirty="0" smtClean="0">
                <a:ln>
                  <a:noFill/>
                </a:ln>
                <a:solidFill>
                  <a:srgbClr val="4C5F6F"/>
                </a:solidFill>
                <a:effectLst/>
                <a:latin typeface="Times New Roman" pitchFamily="18" charset="0"/>
                <a:cs typeface="Times New Roman" pitchFamily="18" charset="0"/>
              </a:rPr>
              <a:t> This test is also called an alternative  to the </a:t>
            </a:r>
            <a:r>
              <a:rPr kumimoji="0" lang="en-US" sz="2800" b="0" i="0" u="sng" strike="noStrike" cap="none" normalizeH="0" baseline="0" dirty="0" smtClean="0">
                <a:ln>
                  <a:noFill/>
                </a:ln>
                <a:solidFill>
                  <a:srgbClr val="ED7D31"/>
                </a:solidFill>
                <a:effectLst/>
                <a:latin typeface="Times New Roman" pitchFamily="18" charset="0"/>
                <a:cs typeface="Times New Roman" pitchFamily="18" charset="0"/>
              </a:rPr>
              <a:t>paired t-test</a:t>
            </a:r>
            <a:r>
              <a:rPr kumimoji="0" lang="en-US" sz="2800" b="0" i="0" u="none" strike="noStrike" cap="none" normalizeH="0" baseline="0" dirty="0" smtClean="0">
                <a:ln>
                  <a:noFill/>
                </a:ln>
                <a:solidFill>
                  <a:srgbClr val="4C5F6F"/>
                </a:solidFill>
                <a:effectLst/>
                <a:latin typeface="Times New Roman" pitchFamily="18" charset="0"/>
                <a:cs typeface="Times New Roman" pitchFamily="18" charset="0"/>
              </a:rPr>
              <a:t>.  This test uses the + and – signs in  </a:t>
            </a:r>
            <a:r>
              <a:rPr kumimoji="0" lang="en-US" sz="2800" b="0" i="0" u="sng" strike="noStrike" cap="none" normalizeH="0" baseline="0" dirty="0" smtClean="0">
                <a:ln>
                  <a:noFill/>
                </a:ln>
                <a:solidFill>
                  <a:srgbClr val="ED7D31"/>
                </a:solidFill>
                <a:effectLst/>
                <a:latin typeface="Times New Roman" pitchFamily="18" charset="0"/>
                <a:cs typeface="Times New Roman" pitchFamily="18" charset="0"/>
              </a:rPr>
              <a:t>paired sample tests</a:t>
            </a:r>
            <a:r>
              <a:rPr kumimoji="0" lang="en-US" sz="2800" b="0" i="0" u="none" strike="noStrike" cap="none" normalizeH="0" baseline="0" dirty="0" smtClean="0">
                <a:ln>
                  <a:noFill/>
                </a:ln>
                <a:solidFill>
                  <a:srgbClr val="4C5F6F"/>
                </a:solidFill>
                <a:effectLst/>
                <a:latin typeface="Times New Roman" pitchFamily="18" charset="0"/>
                <a:cs typeface="Times New Roman" pitchFamily="18" charset="0"/>
              </a:rPr>
              <a:t> or in before-after study. In this test,</a:t>
            </a:r>
          </a:p>
          <a:p>
            <a:pPr marL="0" marR="0" lvl="0" indent="0" algn="l" defTabSz="914400" rtl="0" eaLnBrk="0" fontAlgn="base" latinLnBrk="0" hangingPunct="0">
              <a:lnSpc>
                <a:spcPct val="100000"/>
              </a:lnSpc>
              <a:spcBef>
                <a:spcPct val="0"/>
              </a:spcBef>
              <a:spcAft>
                <a:spcPct val="0"/>
              </a:spcAft>
              <a:buClrTx/>
              <a:buSzTx/>
              <a:tabLst/>
            </a:pPr>
            <a:r>
              <a:rPr kumimoji="0" lang="en-US" sz="2800" b="0" i="0" u="none" strike="noStrike" cap="none" normalizeH="0" baseline="0" dirty="0" smtClean="0">
                <a:ln>
                  <a:noFill/>
                </a:ln>
                <a:solidFill>
                  <a:srgbClr val="4C5F6F"/>
                </a:solidFill>
                <a:effectLst/>
                <a:latin typeface="Times New Roman" pitchFamily="18" charset="0"/>
                <a:cs typeface="Times New Roman" pitchFamily="18" charset="0"/>
              </a:rPr>
              <a:t>null hypothesis is set up so that the sign of + and – are of equal size, or the population means are equal to the sample mean.</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kumimoji="0" lang="en-US" sz="2800" b="0" i="0" u="none" strike="noStrike" cap="none" normalizeH="0" baseline="0" dirty="0" smtClean="0">
              <a:ln>
                <a:noFill/>
              </a:ln>
              <a:solidFill>
                <a:srgbClr val="4C5F6F"/>
              </a:solidFill>
              <a:effectLst/>
              <a:latin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tabLst/>
            </a:pPr>
            <a:endParaRPr lang="en-US" sz="2800" dirty="0">
              <a:solidFill>
                <a:srgbClr val="4C5F6F"/>
              </a:solidFill>
              <a:latin typeface="Times New Roman" pitchFamily="18" charset="0"/>
              <a:cs typeface="Times New Roman" pitchFamily="18" charset="0"/>
            </a:endParaRPr>
          </a:p>
        </p:txBody>
      </p:sp>
    </p:spTree>
    <p:extLst>
      <p:ext uri="{BB962C8B-B14F-4D97-AF65-F5344CB8AC3E}">
        <p14:creationId xmlns:p14="http://schemas.microsoft.com/office/powerpoint/2010/main" val="534282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1612"/>
            <a:ext cx="8229600" cy="4525963"/>
          </a:xfrm>
        </p:spPr>
        <p:txBody>
          <a:bodyPr/>
          <a:lstStyle/>
          <a:p>
            <a:pPr marL="0" lvl="0" indent="0" eaLnBrk="0" fontAlgn="base" hangingPunct="0">
              <a:spcBef>
                <a:spcPct val="0"/>
              </a:spcBef>
              <a:spcAft>
                <a:spcPct val="0"/>
              </a:spcAft>
              <a:buNone/>
            </a:pPr>
            <a:r>
              <a:rPr lang="en-US" sz="1800" b="1" dirty="0">
                <a:solidFill>
                  <a:srgbClr val="4C5F6F"/>
                </a:solidFill>
                <a:latin typeface="Roboto"/>
                <a:cs typeface="Arial" pitchFamily="34" charset="0"/>
              </a:rPr>
              <a:t>Procedure:</a:t>
            </a:r>
            <a:endParaRPr lang="en-US" sz="1800" dirty="0">
              <a:solidFill>
                <a:prstClr val="black"/>
              </a:solidFill>
              <a:latin typeface="Arial" pitchFamily="34" charset="0"/>
              <a:cs typeface="Arial" pitchFamily="34" charset="0"/>
            </a:endParaRPr>
          </a:p>
          <a:p>
            <a:pPr marL="0" lvl="0" indent="0" eaLnBrk="0" fontAlgn="base" hangingPunct="0">
              <a:spcBef>
                <a:spcPct val="0"/>
              </a:spcBef>
              <a:spcAft>
                <a:spcPct val="0"/>
              </a:spcAft>
              <a:buFontTx/>
              <a:buAutoNum type="arabicPeriod"/>
            </a:pPr>
            <a:r>
              <a:rPr lang="en-US" sz="1800" dirty="0">
                <a:solidFill>
                  <a:srgbClr val="4C5F6F"/>
                </a:solidFill>
                <a:latin typeface="Roboto"/>
                <a:cs typeface="Arial" pitchFamily="34" charset="0"/>
              </a:rPr>
              <a:t>Calculate the + and – sign for the given distribution.  </a:t>
            </a:r>
          </a:p>
          <a:p>
            <a:pPr marL="0" lvl="0" indent="0" eaLnBrk="0" fontAlgn="base" hangingPunct="0">
              <a:spcBef>
                <a:spcPct val="0"/>
              </a:spcBef>
              <a:spcAft>
                <a:spcPct val="0"/>
              </a:spcAft>
              <a:buNone/>
            </a:pPr>
            <a:r>
              <a:rPr lang="en-US" sz="1800" dirty="0">
                <a:solidFill>
                  <a:srgbClr val="4C5F6F"/>
                </a:solidFill>
                <a:latin typeface="Roboto"/>
                <a:cs typeface="Arial" pitchFamily="34" charset="0"/>
              </a:rPr>
              <a:t>Put a + sign for a value greater than the mean value, and put a – sign </a:t>
            </a:r>
          </a:p>
          <a:p>
            <a:pPr marL="0" lvl="0" indent="0" eaLnBrk="0" fontAlgn="base" hangingPunct="0">
              <a:spcBef>
                <a:spcPct val="0"/>
              </a:spcBef>
              <a:spcAft>
                <a:spcPct val="0"/>
              </a:spcAft>
              <a:buNone/>
            </a:pPr>
            <a:r>
              <a:rPr lang="en-US" sz="1800" dirty="0">
                <a:solidFill>
                  <a:srgbClr val="4C5F6F"/>
                </a:solidFill>
                <a:latin typeface="Roboto"/>
                <a:cs typeface="Arial" pitchFamily="34" charset="0"/>
              </a:rPr>
              <a:t>for a value less than the mean value.  Put 0 as the value is </a:t>
            </a:r>
          </a:p>
          <a:p>
            <a:pPr marL="0" lvl="0" indent="0" eaLnBrk="0" fontAlgn="base" hangingPunct="0">
              <a:spcBef>
                <a:spcPct val="0"/>
              </a:spcBef>
              <a:spcAft>
                <a:spcPct val="0"/>
              </a:spcAft>
              <a:buNone/>
            </a:pPr>
            <a:r>
              <a:rPr lang="en-US" sz="1800" dirty="0">
                <a:solidFill>
                  <a:srgbClr val="4C5F6F"/>
                </a:solidFill>
                <a:latin typeface="Roboto"/>
                <a:cs typeface="Arial" pitchFamily="34" charset="0"/>
              </a:rPr>
              <a:t>equal to the mean value; pairs with 0 as the mean value are considered ties.</a:t>
            </a:r>
          </a:p>
          <a:p>
            <a:pPr marL="0" lvl="0" indent="0" eaLnBrk="0" fontAlgn="base" hangingPunct="0">
              <a:spcBef>
                <a:spcPct val="0"/>
              </a:spcBef>
              <a:spcAft>
                <a:spcPct val="0"/>
              </a:spcAft>
              <a:buFontTx/>
              <a:buAutoNum type="arabicPeriod" startAt="2"/>
            </a:pPr>
            <a:r>
              <a:rPr lang="en-US" sz="1800" dirty="0">
                <a:solidFill>
                  <a:srgbClr val="4C5F6F"/>
                </a:solidFill>
                <a:latin typeface="Roboto"/>
                <a:cs typeface="Arial" pitchFamily="34" charset="0"/>
              </a:rPr>
              <a:t>Denote the total number of signs by ‘n’ (ignore the zero sign)</a:t>
            </a:r>
          </a:p>
          <a:p>
            <a:pPr marL="0" lvl="0" indent="0" eaLnBrk="0" fontAlgn="base" hangingPunct="0">
              <a:spcBef>
                <a:spcPct val="0"/>
              </a:spcBef>
              <a:spcAft>
                <a:spcPct val="0"/>
              </a:spcAft>
              <a:buFontTx/>
              <a:buAutoNum type="arabicPeriod" startAt="2"/>
            </a:pPr>
            <a:r>
              <a:rPr lang="en-US" sz="1800" dirty="0">
                <a:solidFill>
                  <a:srgbClr val="4C5F6F"/>
                </a:solidFill>
                <a:latin typeface="Roboto"/>
                <a:cs typeface="Arial" pitchFamily="34" charset="0"/>
              </a:rPr>
              <a:t> and the number of less frequent signs by ‘S.’</a:t>
            </a:r>
          </a:p>
          <a:p>
            <a:pPr marL="0" lvl="0" indent="0" eaLnBrk="0" fontAlgn="base" hangingPunct="0">
              <a:spcBef>
                <a:spcPct val="0"/>
              </a:spcBef>
              <a:spcAft>
                <a:spcPct val="0"/>
              </a:spcAft>
              <a:buFontTx/>
              <a:buAutoNum type="arabicPeriod" startAt="3"/>
            </a:pPr>
            <a:r>
              <a:rPr lang="en-US" sz="1800" dirty="0">
                <a:solidFill>
                  <a:srgbClr val="4C5F6F"/>
                </a:solidFill>
                <a:latin typeface="Roboto"/>
                <a:cs typeface="Arial" pitchFamily="34" charset="0"/>
              </a:rPr>
              <a:t>Obtain the critical value (K) at .05 of the significance level</a:t>
            </a:r>
          </a:p>
          <a:p>
            <a:pPr marL="0" lvl="0" indent="0" eaLnBrk="0" fontAlgn="base" hangingPunct="0">
              <a:spcBef>
                <a:spcPct val="0"/>
              </a:spcBef>
              <a:spcAft>
                <a:spcPct val="0"/>
              </a:spcAft>
              <a:buFontTx/>
              <a:buAutoNum type="arabicPeriod" startAt="3"/>
            </a:pPr>
            <a:r>
              <a:rPr lang="en-US" sz="1800" dirty="0">
                <a:solidFill>
                  <a:srgbClr val="4C5F6F"/>
                </a:solidFill>
                <a:latin typeface="Roboto"/>
                <a:cs typeface="Arial" pitchFamily="34" charset="0"/>
              </a:rPr>
              <a:t> by using the following formula in case of small samples</a:t>
            </a:r>
            <a:r>
              <a:rPr lang="en-US" sz="1800" dirty="0" smtClean="0">
                <a:solidFill>
                  <a:srgbClr val="4C5F6F"/>
                </a:solidFill>
                <a:latin typeface="Roboto"/>
                <a:cs typeface="Arial" pitchFamily="34" charset="0"/>
              </a:rPr>
              <a:t>:</a:t>
            </a:r>
          </a:p>
          <a:p>
            <a:endParaRPr lang="en-US" dirty="0" smtClean="0"/>
          </a:p>
          <a:p>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8567" y="2787134"/>
            <a:ext cx="3642135" cy="91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762000" y="3886200"/>
            <a:ext cx="3224729" cy="369332"/>
          </a:xfrm>
          <a:prstGeom prst="rect">
            <a:avLst/>
          </a:prstGeom>
        </p:spPr>
        <p:txBody>
          <a:bodyPr wrap="none">
            <a:spAutoFit/>
          </a:bodyPr>
          <a:lstStyle/>
          <a:p>
            <a:r>
              <a:rPr lang="en-US" dirty="0" smtClean="0"/>
              <a:t>Sign test in case of large sample:</a:t>
            </a:r>
            <a:endParaRPr lang="en-US" dirty="0"/>
          </a:p>
        </p:txBody>
      </p:sp>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3600" y="4255532"/>
            <a:ext cx="1981200" cy="7038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3519765"/>
            <a:ext cx="2234129"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mc:AlternateContent xmlns:mc="http://schemas.openxmlformats.org/markup-compatibility/2006">
        <mc:Choice xmlns:a14="http://schemas.microsoft.com/office/drawing/2010/main" Requires="a14">
          <p:sp>
            <p:nvSpPr>
              <p:cNvPr id="5" name="TextBox 4"/>
              <p:cNvSpPr txBox="1"/>
              <p:nvPr/>
            </p:nvSpPr>
            <p:spPr>
              <a:xfrm>
                <a:off x="914400" y="4959350"/>
                <a:ext cx="5943600" cy="830997"/>
              </a:xfrm>
              <a:prstGeom prst="rect">
                <a:avLst/>
              </a:prstGeom>
              <a:noFill/>
            </p:spPr>
            <p:txBody>
              <a:bodyPr wrap="square" rtlCol="0">
                <a:spAutoFit/>
              </a:bodyPr>
              <a:lstStyle/>
              <a:p>
                <a:r>
                  <a:rPr lang="en-US" sz="2400" dirty="0" smtClean="0"/>
                  <a:t>For Binomial distribution the formula may be</a:t>
                </a:r>
              </a:p>
              <a:p>
                <a:r>
                  <a:rPr lang="en-US" sz="2400" dirty="0" smtClean="0"/>
                  <a:t>                      </a:t>
                </a:r>
                <a:r>
                  <a:rPr lang="en-US" sz="2400" baseline="30000" dirty="0" smtClean="0"/>
                  <a:t>n</a:t>
                </a:r>
                <a14:m>
                  <m:oMath xmlns:m="http://schemas.openxmlformats.org/officeDocument/2006/math">
                    <m:sSub>
                      <m:sSubPr>
                        <m:ctrlPr>
                          <a:rPr lang="en-US" sz="2400" i="1" smtClean="0">
                            <a:latin typeface="Cambria Math"/>
                          </a:rPr>
                        </m:ctrlPr>
                      </m:sSubPr>
                      <m:e>
                        <m:r>
                          <a:rPr lang="en-US" sz="2400" b="0" i="1" smtClean="0">
                            <a:latin typeface="Cambria Math"/>
                          </a:rPr>
                          <m:t>𝐶</m:t>
                        </m:r>
                      </m:e>
                      <m:sub>
                        <m:r>
                          <a:rPr lang="en-US" sz="2400" b="0" i="1" smtClean="0">
                            <a:latin typeface="Cambria Math"/>
                          </a:rPr>
                          <m:t>𝑥</m:t>
                        </m:r>
                      </m:sub>
                    </m:sSub>
                    <m:sSup>
                      <m:sSupPr>
                        <m:ctrlPr>
                          <a:rPr lang="en-US" sz="2400" i="1" smtClean="0">
                            <a:latin typeface="Cambria Math"/>
                          </a:rPr>
                        </m:ctrlPr>
                      </m:sSupPr>
                      <m:e>
                        <m:r>
                          <a:rPr lang="en-US" sz="2400" b="0" i="1" smtClean="0">
                            <a:latin typeface="Cambria Math"/>
                          </a:rPr>
                          <m:t>𝑝</m:t>
                        </m:r>
                      </m:e>
                      <m:sup>
                        <m:r>
                          <a:rPr lang="en-US" sz="2400" b="0" i="1" smtClean="0">
                            <a:latin typeface="Cambria Math"/>
                          </a:rPr>
                          <m:t>𝑥</m:t>
                        </m:r>
                      </m:sup>
                    </m:sSup>
                    <m:sSup>
                      <m:sSupPr>
                        <m:ctrlPr>
                          <a:rPr lang="en-US" sz="2400" i="1" smtClean="0">
                            <a:latin typeface="Cambria Math"/>
                          </a:rPr>
                        </m:ctrlPr>
                      </m:sSupPr>
                      <m:e>
                        <m:r>
                          <a:rPr lang="en-US" sz="2400" b="0" i="1" smtClean="0">
                            <a:latin typeface="Cambria Math"/>
                          </a:rPr>
                          <m:t>𝑞</m:t>
                        </m:r>
                      </m:e>
                      <m:sup>
                        <m:r>
                          <a:rPr lang="en-US" sz="2400" b="0" i="1" smtClean="0">
                            <a:latin typeface="Cambria Math"/>
                          </a:rPr>
                          <m:t>𝑛</m:t>
                        </m:r>
                        <m:r>
                          <a:rPr lang="en-US" sz="2400" b="0" i="1" smtClean="0">
                            <a:latin typeface="Cambria Math"/>
                          </a:rPr>
                          <m:t>−</m:t>
                        </m:r>
                        <m:r>
                          <a:rPr lang="en-US" sz="2400" b="0" i="1" smtClean="0">
                            <a:latin typeface="Cambria Math"/>
                          </a:rPr>
                          <m:t>𝑥</m:t>
                        </m:r>
                      </m:sup>
                    </m:sSup>
                  </m:oMath>
                </a14:m>
                <a:r>
                  <a:rPr lang="en-US" sz="2400" dirty="0" smtClean="0"/>
                  <a:t> with p=0.5</a:t>
                </a:r>
                <a:endParaRPr lang="en-US" sz="2400" dirty="0"/>
              </a:p>
            </p:txBody>
          </p:sp>
        </mc:Choice>
        <mc:Fallback>
          <p:sp>
            <p:nvSpPr>
              <p:cNvPr id="5" name="TextBox 4"/>
              <p:cNvSpPr txBox="1">
                <a:spLocks noRot="1" noChangeAspect="1" noMove="1" noResize="1" noEditPoints="1" noAdjustHandles="1" noChangeArrowheads="1" noChangeShapeType="1" noTextEdit="1"/>
              </p:cNvSpPr>
              <p:nvPr/>
            </p:nvSpPr>
            <p:spPr>
              <a:xfrm>
                <a:off x="914400" y="4959350"/>
                <a:ext cx="5943600" cy="830997"/>
              </a:xfrm>
              <a:prstGeom prst="rect">
                <a:avLst/>
              </a:prstGeom>
              <a:blipFill rotWithShape="1">
                <a:blip r:embed="rId5"/>
                <a:stretch>
                  <a:fillRect l="-1538" t="-5882" b="-16176"/>
                </a:stretch>
              </a:blipFill>
            </p:spPr>
            <p:txBody>
              <a:bodyPr/>
              <a:lstStyle/>
              <a:p>
                <a:r>
                  <a:rPr lang="en-US">
                    <a:noFill/>
                  </a:rPr>
                  <a:t> </a:t>
                </a:r>
              </a:p>
            </p:txBody>
          </p:sp>
        </mc:Fallback>
      </mc:AlternateContent>
    </p:spTree>
    <p:extLst>
      <p:ext uri="{BB962C8B-B14F-4D97-AF65-F5344CB8AC3E}">
        <p14:creationId xmlns:p14="http://schemas.microsoft.com/office/powerpoint/2010/main" val="316555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lvl="0" indent="0" algn="just" eaLnBrk="0" fontAlgn="base" hangingPunct="0">
              <a:spcBef>
                <a:spcPct val="0"/>
              </a:spcBef>
              <a:spcAft>
                <a:spcPct val="0"/>
              </a:spcAft>
              <a:buNone/>
            </a:pPr>
            <a:r>
              <a:rPr lang="en-US" sz="2800" dirty="0">
                <a:solidFill>
                  <a:prstClr val="black"/>
                </a:solidFill>
                <a:latin typeface="Times New Roman" pitchFamily="18" charset="0"/>
                <a:cs typeface="Times New Roman" pitchFamily="18" charset="0"/>
              </a:rPr>
              <a:t>Compare the value of ‘S’ with the critical value (K). If the </a:t>
            </a:r>
            <a:r>
              <a:rPr lang="en-US" sz="2800" dirty="0" smtClean="0">
                <a:solidFill>
                  <a:prstClr val="black"/>
                </a:solidFill>
                <a:latin typeface="Times New Roman" pitchFamily="18" charset="0"/>
                <a:cs typeface="Times New Roman" pitchFamily="18" charset="0"/>
              </a:rPr>
              <a:t>value  </a:t>
            </a:r>
            <a:r>
              <a:rPr lang="en-US" sz="2800" dirty="0">
                <a:solidFill>
                  <a:prstClr val="black"/>
                </a:solidFill>
                <a:latin typeface="Times New Roman" pitchFamily="18" charset="0"/>
                <a:cs typeface="Times New Roman" pitchFamily="18" charset="0"/>
              </a:rPr>
              <a:t>of S is greater than the value of K, then the null hypothesis is accepted. </a:t>
            </a:r>
          </a:p>
          <a:p>
            <a:pPr marL="0" lvl="0" indent="0" algn="just" eaLnBrk="0" fontAlgn="base" hangingPunct="0">
              <a:spcBef>
                <a:spcPct val="0"/>
              </a:spcBef>
              <a:spcAft>
                <a:spcPct val="0"/>
              </a:spcAft>
              <a:buNone/>
            </a:pPr>
            <a:r>
              <a:rPr lang="en-US" sz="2800" dirty="0">
                <a:solidFill>
                  <a:prstClr val="black"/>
                </a:solidFill>
                <a:latin typeface="Times New Roman" pitchFamily="18" charset="0"/>
                <a:cs typeface="Times New Roman" pitchFamily="18" charset="0"/>
              </a:rPr>
              <a:t> If the value of the S is less than the critical value of K, then the null </a:t>
            </a:r>
            <a:r>
              <a:rPr lang="en-US" sz="2800" dirty="0" smtClean="0">
                <a:solidFill>
                  <a:prstClr val="black"/>
                </a:solidFill>
                <a:latin typeface="Times New Roman" pitchFamily="18" charset="0"/>
                <a:cs typeface="Times New Roman" pitchFamily="18" charset="0"/>
              </a:rPr>
              <a:t>hypothesis </a:t>
            </a:r>
            <a:r>
              <a:rPr lang="en-US" sz="2800" dirty="0">
                <a:solidFill>
                  <a:prstClr val="black"/>
                </a:solidFill>
                <a:latin typeface="Times New Roman" pitchFamily="18" charset="0"/>
                <a:cs typeface="Times New Roman" pitchFamily="18" charset="0"/>
              </a:rPr>
              <a:t>is accepted.  In the case of large samples</a:t>
            </a:r>
            <a:r>
              <a:rPr lang="en-US" sz="2800" dirty="0" smtClean="0">
                <a:solidFill>
                  <a:prstClr val="black"/>
                </a:solidFill>
                <a:latin typeface="Times New Roman" pitchFamily="18" charset="0"/>
                <a:cs typeface="Times New Roman" pitchFamily="18" charset="0"/>
              </a:rPr>
              <a:t>,  </a:t>
            </a:r>
            <a:r>
              <a:rPr lang="en-US" sz="2800" dirty="0">
                <a:solidFill>
                  <a:prstClr val="black"/>
                </a:solidFill>
                <a:latin typeface="Times New Roman" pitchFamily="18" charset="0"/>
                <a:cs typeface="Times New Roman" pitchFamily="18" charset="0"/>
              </a:rPr>
              <a:t>S is compared with the Z value.</a:t>
            </a:r>
          </a:p>
          <a:p>
            <a:pPr marL="0" lvl="0" indent="0" eaLnBrk="0" fontAlgn="base" hangingPunct="0">
              <a:spcBef>
                <a:spcPct val="0"/>
              </a:spcBef>
              <a:spcAft>
                <a:spcPct val="0"/>
              </a:spcAft>
              <a:buNone/>
            </a:pPr>
            <a:endParaRPr lang="en-US" sz="1800" dirty="0">
              <a:solidFill>
                <a:prstClr val="black"/>
              </a:solidFill>
              <a:latin typeface="Arial" pitchFamily="34" charset="0"/>
              <a:cs typeface="Arial" pitchFamily="34" charset="0"/>
            </a:endParaRPr>
          </a:p>
        </p:txBody>
      </p:sp>
    </p:spTree>
    <p:extLst>
      <p:ext uri="{BB962C8B-B14F-4D97-AF65-F5344CB8AC3E}">
        <p14:creationId xmlns:p14="http://schemas.microsoft.com/office/powerpoint/2010/main" val="453110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228600" y="914400"/>
            <a:ext cx="8763000" cy="4525963"/>
          </a:xfrm>
        </p:spPr>
        <p:txBody>
          <a:bodyPr>
            <a:noAutofit/>
          </a:bodyPr>
          <a:lstStyle/>
          <a:p>
            <a:r>
              <a:rPr lang="en-US" sz="2800" b="0" i="0" dirty="0" smtClean="0">
                <a:solidFill>
                  <a:srgbClr val="202122"/>
                </a:solidFill>
                <a:effectLst/>
                <a:latin typeface="Times New Roman" pitchFamily="18" charset="0"/>
                <a:cs typeface="Times New Roman" pitchFamily="18" charset="0"/>
              </a:rPr>
              <a:t>The </a:t>
            </a:r>
            <a:r>
              <a:rPr lang="en-US" sz="2800" b="1" i="0" dirty="0" smtClean="0">
                <a:solidFill>
                  <a:srgbClr val="202122"/>
                </a:solidFill>
                <a:effectLst/>
                <a:latin typeface="Times New Roman" pitchFamily="18" charset="0"/>
                <a:cs typeface="Times New Roman" pitchFamily="18" charset="0"/>
              </a:rPr>
              <a:t>Wilcoxon signed-rank test</a:t>
            </a:r>
            <a:r>
              <a:rPr lang="en-US" sz="2800" b="0" i="0" dirty="0" smtClean="0">
                <a:solidFill>
                  <a:srgbClr val="202122"/>
                </a:solidFill>
                <a:effectLst/>
                <a:latin typeface="Times New Roman" pitchFamily="18" charset="0"/>
                <a:cs typeface="Times New Roman" pitchFamily="18" charset="0"/>
              </a:rPr>
              <a:t> is a </a:t>
            </a:r>
            <a:r>
              <a:rPr lang="en-US" sz="2800" b="0" i="0" u="none" strike="noStrike" dirty="0" smtClean="0">
                <a:solidFill>
                  <a:srgbClr val="3366CC"/>
                </a:solidFill>
                <a:effectLst/>
                <a:latin typeface="Times New Roman" pitchFamily="18" charset="0"/>
                <a:cs typeface="Times New Roman" pitchFamily="18" charset="0"/>
                <a:hlinkClick r:id="rId2" tooltip="Non-parametric statistics"/>
              </a:rPr>
              <a:t>non-parametric</a:t>
            </a:r>
            <a:r>
              <a:rPr lang="en-US" sz="2800" b="0" i="0" dirty="0" smtClean="0">
                <a:solidFill>
                  <a:srgbClr val="202122"/>
                </a:solidFill>
                <a:effectLst/>
                <a:latin typeface="Times New Roman" pitchFamily="18" charset="0"/>
                <a:cs typeface="Times New Roman" pitchFamily="18" charset="0"/>
              </a:rPr>
              <a:t> </a:t>
            </a:r>
            <a:r>
              <a:rPr lang="en-US" sz="2800" b="0" i="0" u="none" strike="noStrike" dirty="0" smtClean="0">
                <a:solidFill>
                  <a:srgbClr val="3366CC"/>
                </a:solidFill>
                <a:effectLst/>
                <a:latin typeface="Times New Roman" pitchFamily="18" charset="0"/>
                <a:cs typeface="Times New Roman" pitchFamily="18" charset="0"/>
                <a:hlinkClick r:id="rId3" tooltip="Statistical hypothesis testing"/>
              </a:rPr>
              <a:t>statistical hypothesis test</a:t>
            </a:r>
            <a:r>
              <a:rPr lang="en-US" sz="2800" b="0" i="0" dirty="0" smtClean="0">
                <a:solidFill>
                  <a:srgbClr val="202122"/>
                </a:solidFill>
                <a:effectLst/>
                <a:latin typeface="Times New Roman" pitchFamily="18" charset="0"/>
                <a:cs typeface="Times New Roman" pitchFamily="18" charset="0"/>
              </a:rPr>
              <a:t> used either to test the </a:t>
            </a:r>
            <a:r>
              <a:rPr lang="en-US" sz="2800" b="0" i="0" u="none" strike="noStrike" dirty="0" smtClean="0">
                <a:solidFill>
                  <a:srgbClr val="3366CC"/>
                </a:solidFill>
                <a:effectLst/>
                <a:latin typeface="Times New Roman" pitchFamily="18" charset="0"/>
                <a:cs typeface="Times New Roman" pitchFamily="18" charset="0"/>
                <a:hlinkClick r:id="rId4" tooltip="Location parameter"/>
              </a:rPr>
              <a:t>location</a:t>
            </a:r>
            <a:r>
              <a:rPr lang="en-US" sz="2800" b="0" i="0" dirty="0" smtClean="0">
                <a:solidFill>
                  <a:srgbClr val="202122"/>
                </a:solidFill>
                <a:effectLst/>
                <a:latin typeface="Times New Roman" pitchFamily="18" charset="0"/>
                <a:cs typeface="Times New Roman" pitchFamily="18" charset="0"/>
              </a:rPr>
              <a:t> of a population based on a sample of data, or to compare the locations of two populations using two matched samples.</a:t>
            </a:r>
            <a:r>
              <a:rPr lang="en-US" sz="2800" b="0" i="0" u="none" strike="noStrike" baseline="30000" dirty="0" smtClean="0">
                <a:solidFill>
                  <a:srgbClr val="3366CC"/>
                </a:solidFill>
                <a:effectLst/>
                <a:latin typeface="Times New Roman" pitchFamily="18" charset="0"/>
                <a:cs typeface="Times New Roman" pitchFamily="18" charset="0"/>
                <a:hlinkClick r:id="rId5"/>
              </a:rPr>
              <a:t>[1]</a:t>
            </a:r>
            <a:r>
              <a:rPr lang="en-US" sz="2800" b="0" i="0" dirty="0" smtClean="0">
                <a:solidFill>
                  <a:srgbClr val="202122"/>
                </a:solidFill>
                <a:effectLst/>
                <a:latin typeface="Times New Roman" pitchFamily="18" charset="0"/>
                <a:cs typeface="Times New Roman" pitchFamily="18" charset="0"/>
              </a:rPr>
              <a:t> The one-sample version serves a purpose similar to that of the one-sample </a:t>
            </a:r>
            <a:r>
              <a:rPr lang="en-US" sz="2800" b="0" i="0" u="none" strike="noStrike" dirty="0" smtClean="0">
                <a:solidFill>
                  <a:srgbClr val="3366CC"/>
                </a:solidFill>
                <a:effectLst/>
                <a:latin typeface="Times New Roman" pitchFamily="18" charset="0"/>
                <a:cs typeface="Times New Roman" pitchFamily="18" charset="0"/>
                <a:hlinkClick r:id="rId6" tooltip="Student's t-test"/>
              </a:rPr>
              <a:t>Student's </a:t>
            </a:r>
            <a:r>
              <a:rPr lang="en-US" sz="2800" b="0" i="1" u="none" strike="noStrike" dirty="0" smtClean="0">
                <a:solidFill>
                  <a:srgbClr val="3366CC"/>
                </a:solidFill>
                <a:effectLst/>
                <a:latin typeface="Times New Roman" pitchFamily="18" charset="0"/>
                <a:cs typeface="Times New Roman" pitchFamily="18" charset="0"/>
                <a:hlinkClick r:id="rId6" tooltip="Student's t-test"/>
              </a:rPr>
              <a:t>t</a:t>
            </a:r>
            <a:r>
              <a:rPr lang="en-US" sz="2800" b="0" i="0" u="none" strike="noStrike" dirty="0" smtClean="0">
                <a:solidFill>
                  <a:srgbClr val="3366CC"/>
                </a:solidFill>
                <a:effectLst/>
                <a:latin typeface="Times New Roman" pitchFamily="18" charset="0"/>
                <a:cs typeface="Times New Roman" pitchFamily="18" charset="0"/>
                <a:hlinkClick r:id="rId6" tooltip="Student's t-test"/>
              </a:rPr>
              <a:t>-test</a:t>
            </a:r>
            <a:r>
              <a:rPr lang="en-US" sz="2800" b="0" i="0" dirty="0" smtClean="0">
                <a:solidFill>
                  <a:srgbClr val="202122"/>
                </a:solidFill>
                <a:effectLst/>
                <a:latin typeface="Times New Roman" pitchFamily="18" charset="0"/>
                <a:cs typeface="Times New Roman" pitchFamily="18" charset="0"/>
              </a:rPr>
              <a:t>.</a:t>
            </a:r>
            <a:r>
              <a:rPr lang="en-US" sz="2800" b="0" i="0" u="none" strike="noStrike" baseline="30000" dirty="0" smtClean="0">
                <a:solidFill>
                  <a:srgbClr val="3366CC"/>
                </a:solidFill>
                <a:effectLst/>
                <a:latin typeface="Times New Roman" pitchFamily="18" charset="0"/>
                <a:cs typeface="Times New Roman" pitchFamily="18" charset="0"/>
                <a:hlinkClick r:id="rId7"/>
              </a:rPr>
              <a:t>[2]</a:t>
            </a:r>
            <a:r>
              <a:rPr lang="en-US" sz="2800" b="0" i="0" dirty="0" smtClean="0">
                <a:solidFill>
                  <a:srgbClr val="202122"/>
                </a:solidFill>
                <a:effectLst/>
                <a:latin typeface="Times New Roman" pitchFamily="18" charset="0"/>
                <a:cs typeface="Times New Roman" pitchFamily="18" charset="0"/>
              </a:rPr>
              <a:t> For two matched samples, it is a </a:t>
            </a:r>
            <a:r>
              <a:rPr lang="en-US" sz="2800" b="0" i="0" u="none" strike="noStrike" dirty="0" smtClean="0">
                <a:solidFill>
                  <a:srgbClr val="3366CC"/>
                </a:solidFill>
                <a:effectLst/>
                <a:latin typeface="Times New Roman" pitchFamily="18" charset="0"/>
                <a:cs typeface="Times New Roman" pitchFamily="18" charset="0"/>
                <a:hlinkClick r:id="rId8" tooltip="Paired difference test"/>
              </a:rPr>
              <a:t>paired difference test</a:t>
            </a:r>
            <a:r>
              <a:rPr lang="en-US" sz="2800" b="0" i="0" dirty="0" smtClean="0">
                <a:solidFill>
                  <a:srgbClr val="202122"/>
                </a:solidFill>
                <a:effectLst/>
                <a:latin typeface="Times New Roman" pitchFamily="18" charset="0"/>
                <a:cs typeface="Times New Roman" pitchFamily="18" charset="0"/>
              </a:rPr>
              <a:t> like the paired Student's </a:t>
            </a:r>
            <a:r>
              <a:rPr lang="en-US" sz="2800" b="0" i="1" dirty="0" smtClean="0">
                <a:solidFill>
                  <a:srgbClr val="202122"/>
                </a:solidFill>
                <a:effectLst/>
                <a:latin typeface="Times New Roman" pitchFamily="18" charset="0"/>
                <a:cs typeface="Times New Roman" pitchFamily="18" charset="0"/>
              </a:rPr>
              <a:t>t</a:t>
            </a:r>
            <a:r>
              <a:rPr lang="en-US" sz="2800" b="0" i="0" dirty="0" smtClean="0">
                <a:solidFill>
                  <a:srgbClr val="202122"/>
                </a:solidFill>
                <a:effectLst/>
                <a:latin typeface="Times New Roman" pitchFamily="18" charset="0"/>
                <a:cs typeface="Times New Roman" pitchFamily="18" charset="0"/>
              </a:rPr>
              <a:t>-test (also known as the "</a:t>
            </a:r>
            <a:r>
              <a:rPr lang="en-US" sz="2800" b="0" i="1" dirty="0" smtClean="0">
                <a:solidFill>
                  <a:srgbClr val="202122"/>
                </a:solidFill>
                <a:effectLst/>
                <a:latin typeface="Times New Roman" pitchFamily="18" charset="0"/>
                <a:cs typeface="Times New Roman" pitchFamily="18" charset="0"/>
              </a:rPr>
              <a:t>t</a:t>
            </a:r>
            <a:r>
              <a:rPr lang="en-US" sz="2800" b="0" i="0" dirty="0" smtClean="0">
                <a:solidFill>
                  <a:srgbClr val="202122"/>
                </a:solidFill>
                <a:effectLst/>
                <a:latin typeface="Times New Roman" pitchFamily="18" charset="0"/>
                <a:cs typeface="Times New Roman" pitchFamily="18" charset="0"/>
              </a:rPr>
              <a:t>-test for matched pairs" or "</a:t>
            </a:r>
            <a:r>
              <a:rPr lang="en-US" sz="2800" b="0" i="1" dirty="0" smtClean="0">
                <a:solidFill>
                  <a:srgbClr val="202122"/>
                </a:solidFill>
                <a:effectLst/>
                <a:latin typeface="Times New Roman" pitchFamily="18" charset="0"/>
                <a:cs typeface="Times New Roman" pitchFamily="18" charset="0"/>
              </a:rPr>
              <a:t>t</a:t>
            </a:r>
            <a:r>
              <a:rPr lang="en-US" sz="2800" b="0" i="0" dirty="0" smtClean="0">
                <a:solidFill>
                  <a:srgbClr val="202122"/>
                </a:solidFill>
                <a:effectLst/>
                <a:latin typeface="Times New Roman" pitchFamily="18" charset="0"/>
                <a:cs typeface="Times New Roman" pitchFamily="18" charset="0"/>
              </a:rPr>
              <a:t>-test for dependent samples"). The Wilcoxon test can be a good alternative to the </a:t>
            </a:r>
            <a:r>
              <a:rPr lang="en-US" sz="2800" b="0" i="1" dirty="0" smtClean="0">
                <a:solidFill>
                  <a:srgbClr val="202122"/>
                </a:solidFill>
                <a:effectLst/>
                <a:latin typeface="Times New Roman" pitchFamily="18" charset="0"/>
                <a:cs typeface="Times New Roman" pitchFamily="18" charset="0"/>
              </a:rPr>
              <a:t>t</a:t>
            </a:r>
            <a:r>
              <a:rPr lang="en-US" sz="2800" b="0" i="0" dirty="0" smtClean="0">
                <a:solidFill>
                  <a:srgbClr val="202122"/>
                </a:solidFill>
                <a:effectLst/>
                <a:latin typeface="Times New Roman" pitchFamily="18" charset="0"/>
                <a:cs typeface="Times New Roman" pitchFamily="18" charset="0"/>
              </a:rPr>
              <a:t>-test when population means are not of interest; for example, when one wishes to test whether a population's median is nonzero, or whether there is a better than 50% chance that a sample from one population is greater than a sample from another population.</a:t>
            </a:r>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1317156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243"/>
            <a:ext cx="8229600" cy="1143000"/>
          </a:xfrm>
        </p:spPr>
        <p:txBody>
          <a:bodyPr/>
          <a:lstStyle/>
          <a:p>
            <a:r>
              <a:rPr lang="en-US" dirty="0" smtClean="0">
                <a:latin typeface="Times New Roman" pitchFamily="18" charset="0"/>
                <a:cs typeface="Times New Roman" pitchFamily="18" charset="0"/>
              </a:rPr>
              <a:t>Non-Parametric Method</a:t>
            </a:r>
            <a:endParaRPr lang="en-US" dirty="0">
              <a:latin typeface="Times New Roman" pitchFamily="18" charset="0"/>
              <a:cs typeface="Times New Roman" pitchFamily="18" charset="0"/>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2400" y="1069562"/>
            <a:ext cx="8763000" cy="5636038"/>
          </a:xfrm>
        </p:spPr>
      </p:pic>
    </p:spTree>
    <p:extLst>
      <p:ext uri="{BB962C8B-B14F-4D97-AF65-F5344CB8AC3E}">
        <p14:creationId xmlns:p14="http://schemas.microsoft.com/office/powerpoint/2010/main" val="42876521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https://en.wikipedia.org/wiki/Wilcoxon_signed-rank_test</a:t>
            </a:r>
            <a:endParaRPr lang="en-US" dirty="0"/>
          </a:p>
        </p:txBody>
      </p:sp>
    </p:spTree>
    <p:extLst>
      <p:ext uri="{BB962C8B-B14F-4D97-AF65-F5344CB8AC3E}">
        <p14:creationId xmlns:p14="http://schemas.microsoft.com/office/powerpoint/2010/main" val="2282704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Definition</a:t>
            </a:r>
            <a:endParaRPr lang="en-US" dirty="0"/>
          </a:p>
        </p:txBody>
      </p:sp>
      <p:sp>
        <p:nvSpPr>
          <p:cNvPr id="3" name="Content Placeholder 2"/>
          <p:cNvSpPr>
            <a:spLocks noGrp="1"/>
          </p:cNvSpPr>
          <p:nvPr>
            <p:ph idx="1"/>
          </p:nvPr>
        </p:nvSpPr>
        <p:spPr/>
        <p:txBody>
          <a:bodyPr/>
          <a:lstStyle/>
          <a:p>
            <a:pPr marL="0" indent="0" algn="just">
              <a:buNone/>
            </a:pPr>
            <a:r>
              <a:rPr lang="en-US" b="0" i="0" dirty="0" smtClean="0">
                <a:solidFill>
                  <a:srgbClr val="4D5156"/>
                </a:solidFill>
                <a:effectLst/>
                <a:latin typeface="arial"/>
              </a:rPr>
              <a:t>Nonparametric statistics is the branch of statistics that is not based solely on </a:t>
            </a:r>
            <a:r>
              <a:rPr lang="en-US" b="0" i="0" dirty="0" err="1" smtClean="0">
                <a:solidFill>
                  <a:srgbClr val="4D5156"/>
                </a:solidFill>
                <a:effectLst/>
                <a:latin typeface="arial"/>
              </a:rPr>
              <a:t>parametrized</a:t>
            </a:r>
            <a:r>
              <a:rPr lang="en-US" b="0" i="0" dirty="0" smtClean="0">
                <a:solidFill>
                  <a:srgbClr val="4D5156"/>
                </a:solidFill>
                <a:effectLst/>
                <a:latin typeface="arial"/>
              </a:rPr>
              <a:t> families of probability distributions. Nonparametric statistics is based on either being distribution-free or having a specified distribution but with the distribution's parameters unspecified.</a:t>
            </a:r>
            <a:endParaRPr lang="en-US" dirty="0"/>
          </a:p>
        </p:txBody>
      </p:sp>
    </p:spTree>
    <p:extLst>
      <p:ext uri="{BB962C8B-B14F-4D97-AF65-F5344CB8AC3E}">
        <p14:creationId xmlns:p14="http://schemas.microsoft.com/office/powerpoint/2010/main" val="447787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Non-Parametric Test</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1431924"/>
            <a:ext cx="7924799" cy="466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03234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175"/>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004634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728"/>
            <a:ext cx="8229600" cy="1143000"/>
          </a:xfrm>
        </p:spPr>
        <p:txBody>
          <a:bodyPr/>
          <a:lstStyle/>
          <a:p>
            <a:r>
              <a:rPr lang="en-US" dirty="0" smtClean="0">
                <a:latin typeface="Times New Roman" pitchFamily="18" charset="0"/>
                <a:cs typeface="Times New Roman" pitchFamily="18" charset="0"/>
              </a:rPr>
              <a:t>Advantages and Disadvantages</a:t>
            </a:r>
            <a:endParaRPr lang="en-US" dirty="0">
              <a:latin typeface="Times New Roman" pitchFamily="18" charset="0"/>
              <a:cs typeface="Times New Roman" pitchFamily="18" charset="0"/>
            </a:endParaRP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8600" y="914400"/>
            <a:ext cx="8686800" cy="5791200"/>
          </a:xfrm>
        </p:spPr>
      </p:pic>
    </p:spTree>
    <p:extLst>
      <p:ext uri="{BB962C8B-B14F-4D97-AF65-F5344CB8AC3E}">
        <p14:creationId xmlns:p14="http://schemas.microsoft.com/office/powerpoint/2010/main" val="1138685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err="1" smtClean="0"/>
              <a:t>Cont</a:t>
            </a:r>
            <a:r>
              <a:rPr lang="en-US" dirty="0" smtClean="0"/>
              <a:t>…</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8600" y="990600"/>
            <a:ext cx="8763000" cy="5715000"/>
          </a:xfrm>
        </p:spPr>
      </p:pic>
    </p:spTree>
    <p:extLst>
      <p:ext uri="{BB962C8B-B14F-4D97-AF65-F5344CB8AC3E}">
        <p14:creationId xmlns:p14="http://schemas.microsoft.com/office/powerpoint/2010/main" val="1129998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Non-Parametric Methods</a:t>
            </a:r>
            <a:endParaRPr lang="en-US" dirty="0"/>
          </a:p>
        </p:txBody>
      </p:sp>
      <p:sp>
        <p:nvSpPr>
          <p:cNvPr id="3" name="Content Placeholder 2"/>
          <p:cNvSpPr>
            <a:spLocks noGrp="1"/>
          </p:cNvSpPr>
          <p:nvPr>
            <p:ph idx="1"/>
          </p:nvPr>
        </p:nvSpPr>
        <p:spPr>
          <a:xfrm>
            <a:off x="457200" y="1066800"/>
            <a:ext cx="8229600" cy="4525963"/>
          </a:xfrm>
        </p:spPr>
        <p:txBody>
          <a:bodyPr>
            <a:normAutofit lnSpcReduction="10000"/>
          </a:bodyPr>
          <a:lstStyle/>
          <a:p>
            <a:r>
              <a:rPr lang="en-US" dirty="0" smtClean="0">
                <a:latin typeface="Times New Roman" pitchFamily="18" charset="0"/>
                <a:cs typeface="Times New Roman" pitchFamily="18" charset="0"/>
              </a:rPr>
              <a:t>Rank Test</a:t>
            </a:r>
          </a:p>
          <a:p>
            <a:r>
              <a:rPr lang="en-US" dirty="0" smtClean="0">
                <a:latin typeface="Times New Roman" pitchFamily="18" charset="0"/>
                <a:cs typeface="Times New Roman" pitchFamily="18" charset="0"/>
              </a:rPr>
              <a:t>Randomness Test</a:t>
            </a:r>
          </a:p>
          <a:p>
            <a:r>
              <a:rPr lang="en-US" dirty="0" smtClean="0">
                <a:latin typeface="Times New Roman" pitchFamily="18" charset="0"/>
                <a:cs typeface="Times New Roman" pitchFamily="18" charset="0"/>
              </a:rPr>
              <a:t>Run Test</a:t>
            </a:r>
          </a:p>
          <a:p>
            <a:r>
              <a:rPr lang="en-US" dirty="0" smtClean="0">
                <a:latin typeface="Times New Roman" pitchFamily="18" charset="0"/>
                <a:cs typeface="Times New Roman" pitchFamily="18" charset="0"/>
              </a:rPr>
              <a:t>Sign Test</a:t>
            </a:r>
          </a:p>
          <a:p>
            <a:r>
              <a:rPr lang="en-US" dirty="0" smtClean="0">
                <a:latin typeface="Times New Roman" pitchFamily="18" charset="0"/>
                <a:cs typeface="Times New Roman" pitchFamily="18" charset="0"/>
              </a:rPr>
              <a:t>Median Test</a:t>
            </a:r>
          </a:p>
          <a:p>
            <a:r>
              <a:rPr lang="en-US" dirty="0" smtClean="0">
                <a:latin typeface="Times New Roman" pitchFamily="18" charset="0"/>
                <a:cs typeface="Times New Roman" pitchFamily="18" charset="0"/>
              </a:rPr>
              <a:t>Mann-Whitney-Wilcoxon U-Test</a:t>
            </a:r>
          </a:p>
          <a:p>
            <a:r>
              <a:rPr lang="en-US" dirty="0" err="1" smtClean="0">
                <a:latin typeface="Times New Roman" pitchFamily="18" charset="0"/>
                <a:cs typeface="Times New Roman" pitchFamily="18" charset="0"/>
              </a:rPr>
              <a:t>Kruskall-Walis</a:t>
            </a:r>
            <a:r>
              <a:rPr lang="en-US" dirty="0" smtClean="0">
                <a:latin typeface="Times New Roman" pitchFamily="18" charset="0"/>
                <a:cs typeface="Times New Roman" pitchFamily="18" charset="0"/>
              </a:rPr>
              <a:t> Test</a:t>
            </a:r>
          </a:p>
          <a:p>
            <a:r>
              <a:rPr lang="en-US" dirty="0" smtClean="0">
                <a:latin typeface="Times New Roman" pitchFamily="18" charset="0"/>
                <a:cs typeface="Times New Roman" pitchFamily="18" charset="0"/>
              </a:rPr>
              <a:t>Wilcoxon Signed-rank Test</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1366364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7207" y="-28731"/>
            <a:ext cx="8229600" cy="1143000"/>
          </a:xfrm>
        </p:spPr>
        <p:txBody>
          <a:bodyPr/>
          <a:lstStyle/>
          <a:p>
            <a:r>
              <a:rPr lang="en-US" dirty="0" smtClean="0"/>
              <a:t>Randomness Test</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57200" y="1219200"/>
            <a:ext cx="8229600" cy="2007891"/>
          </a:xfrm>
        </p:spPr>
      </p:pic>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971800"/>
            <a:ext cx="8229600" cy="288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03216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TotalTime>
  <Words>186</Words>
  <Application>Microsoft Office PowerPoint</Application>
  <PresentationFormat>On-screen Show (4:3)</PresentationFormat>
  <Paragraphs>54</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Non-Parametric Test</vt:lpstr>
      <vt:lpstr>Non-Parametric Method</vt:lpstr>
      <vt:lpstr>Definition</vt:lpstr>
      <vt:lpstr>Non-Parametric Test</vt:lpstr>
      <vt:lpstr>PowerPoint Presentation</vt:lpstr>
      <vt:lpstr>Advantages and Disadvantages</vt:lpstr>
      <vt:lpstr>Cont…</vt:lpstr>
      <vt:lpstr>Non-Parametric Methods</vt:lpstr>
      <vt:lpstr>Randomness Test</vt:lpstr>
      <vt:lpstr>Median Test</vt:lpstr>
      <vt:lpstr>Mann-Whitney-Wilcoxon test </vt:lpstr>
      <vt:lpstr>Sign Test</vt:lpstr>
      <vt:lpstr>Cont…</vt:lpstr>
      <vt:lpstr>https://www.statisticssolutions.com/free-resources/directory-of-statistical-analyses/sign-test/</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Non-Parametric test</dc:title>
  <dc:creator>MAH</dc:creator>
  <cp:lastModifiedBy>MAH</cp:lastModifiedBy>
  <cp:revision>8</cp:revision>
  <dcterms:created xsi:type="dcterms:W3CDTF">2023-08-02T03:58:36Z</dcterms:created>
  <dcterms:modified xsi:type="dcterms:W3CDTF">2023-08-02T06:29:58Z</dcterms:modified>
</cp:coreProperties>
</file>

<file path=docProps/thumbnail.jpeg>
</file>